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1" r:id="rId3"/>
    <p:sldId id="258" r:id="rId4"/>
    <p:sldId id="257" r:id="rId5"/>
    <p:sldId id="259" r:id="rId6"/>
    <p:sldId id="260"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3656" autoAdjust="0"/>
  </p:normalViewPr>
  <p:slideViewPr>
    <p:cSldViewPr>
      <p:cViewPr varScale="1">
        <p:scale>
          <a:sx n="74" d="100"/>
          <a:sy n="74" d="100"/>
        </p:scale>
        <p:origin x="-104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A029F48-67D9-4E1B-8507-A30BF4E69C1A}" type="datetimeFigureOut">
              <a:rPr lang="en-US" smtClean="0"/>
              <a:t>10/27/2008</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388D7A-587E-4376-BC0A-B2579EDE9F4C}" type="slidenum">
              <a:rPr lang="en-NZ" smtClean="0"/>
              <a:t>‹#›</a:t>
            </a:fld>
            <a:endParaRPr lang="en-NZ"/>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NZ" dirty="0" smtClean="0"/>
              <a:t> </a:t>
            </a:r>
            <a:endParaRPr lang="en-NZ" dirty="0"/>
          </a:p>
        </p:txBody>
      </p:sp>
      <p:sp>
        <p:nvSpPr>
          <p:cNvPr id="4" name="Slide Number Placeholder 3"/>
          <p:cNvSpPr>
            <a:spLocks noGrp="1"/>
          </p:cNvSpPr>
          <p:nvPr>
            <p:ph type="sldNum" sz="quarter" idx="10"/>
          </p:nvPr>
        </p:nvSpPr>
        <p:spPr/>
        <p:txBody>
          <a:bodyPr/>
          <a:lstStyle/>
          <a:p>
            <a:fld id="{0E388D7A-587E-4376-BC0A-B2579EDE9F4C}" type="slidenum">
              <a:rPr lang="en-NZ" smtClean="0"/>
              <a:t>7</a:t>
            </a:fld>
            <a:endParaRPr lang="en-NZ"/>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17" name="Footer Placeholder 16"/>
          <p:cNvSpPr>
            <a:spLocks noGrp="1"/>
          </p:cNvSpPr>
          <p:nvPr>
            <p:ph type="ftr" sz="quarter" idx="11"/>
          </p:nvPr>
        </p:nvSpPr>
        <p:spPr/>
        <p:txBody>
          <a:bodyPr/>
          <a:lstStyle>
            <a:extLst/>
          </a:lstStyle>
          <a:p>
            <a:endParaRPr lang="en-NZ"/>
          </a:p>
        </p:txBody>
      </p:sp>
      <p:sp>
        <p:nvSpPr>
          <p:cNvPr id="29" name="Slide Number Placeholder 28"/>
          <p:cNvSpPr>
            <a:spLocks noGrp="1"/>
          </p:cNvSpPr>
          <p:nvPr>
            <p:ph type="sldNum" sz="quarter" idx="12"/>
          </p:nvPr>
        </p:nvSpPr>
        <p:spPr/>
        <p:txBody>
          <a:bodyPr/>
          <a:lstStyle>
            <a:extLst/>
          </a:lstStyle>
          <a:p>
            <a:fld id="{19EB8941-7ABD-41E1-B6A0-C47AAAB0A0F1}" type="slidenum">
              <a:rPr lang="en-NZ" smtClean="0"/>
              <a:t>‹#›</a:t>
            </a:fld>
            <a:endParaRPr lang="en-NZ"/>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5" name="Footer Placeholder 4"/>
          <p:cNvSpPr>
            <a:spLocks noGrp="1"/>
          </p:cNvSpPr>
          <p:nvPr>
            <p:ph type="ftr" sz="quarter" idx="11"/>
          </p:nvPr>
        </p:nvSpPr>
        <p:spPr/>
        <p:txBody>
          <a:bodyPr/>
          <a:lstStyle>
            <a:extLst/>
          </a:lstStyle>
          <a:p>
            <a:endParaRPr lang="en-NZ"/>
          </a:p>
        </p:txBody>
      </p:sp>
      <p:sp>
        <p:nvSpPr>
          <p:cNvPr id="6" name="Slide Number Placeholder 5"/>
          <p:cNvSpPr>
            <a:spLocks noGrp="1"/>
          </p:cNvSpPr>
          <p:nvPr>
            <p:ph type="sldNum" sz="quarter" idx="12"/>
          </p:nvPr>
        </p:nvSpPr>
        <p:spPr/>
        <p:txBody>
          <a:bodyPr/>
          <a:lstStyle>
            <a:extLst/>
          </a:lstStyle>
          <a:p>
            <a:fld id="{19EB8941-7ABD-41E1-B6A0-C47AAAB0A0F1}" type="slidenum">
              <a:rPr lang="en-NZ" smtClean="0"/>
              <a:t>‹#›</a:t>
            </a:fld>
            <a:endParaRPr lang="en-NZ"/>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8" name="Footer Placeholder 7"/>
          <p:cNvSpPr>
            <a:spLocks noGrp="1"/>
          </p:cNvSpPr>
          <p:nvPr>
            <p:ph type="ftr" sz="quarter" idx="11"/>
          </p:nvPr>
        </p:nvSpPr>
        <p:spPr/>
        <p:txBody>
          <a:bodyPr/>
          <a:lstStyle>
            <a:extLst/>
          </a:lstStyle>
          <a:p>
            <a:endParaRPr lang="en-NZ"/>
          </a:p>
        </p:txBody>
      </p:sp>
      <p:sp>
        <p:nvSpPr>
          <p:cNvPr id="9" name="Slide Number Placeholder 8"/>
          <p:cNvSpPr>
            <a:spLocks noGrp="1"/>
          </p:cNvSpPr>
          <p:nvPr>
            <p:ph type="sldNum" sz="quarter" idx="12"/>
          </p:nvPr>
        </p:nvSpPr>
        <p:spPr/>
        <p:txBody>
          <a:bodyPr/>
          <a:lstStyle>
            <a:extLst/>
          </a:lstStyle>
          <a:p>
            <a:fld id="{19EB8941-7ABD-41E1-B6A0-C47AAAB0A0F1}" type="slidenum">
              <a:rPr lang="en-NZ" smtClean="0"/>
              <a:t>‹#›</a:t>
            </a:fld>
            <a:endParaRPr lang="en-NZ"/>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4" name="Footer Placeholder 3"/>
          <p:cNvSpPr>
            <a:spLocks noGrp="1"/>
          </p:cNvSpPr>
          <p:nvPr>
            <p:ph type="ftr" sz="quarter" idx="11"/>
          </p:nvPr>
        </p:nvSpPr>
        <p:spPr/>
        <p:txBody>
          <a:bodyPr/>
          <a:lstStyle>
            <a:extLst/>
          </a:lstStyle>
          <a:p>
            <a:endParaRPr lang="en-NZ"/>
          </a:p>
        </p:txBody>
      </p:sp>
      <p:sp>
        <p:nvSpPr>
          <p:cNvPr id="5" name="Slide Number Placeholder 4"/>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3" name="Footer Placeholder 2"/>
          <p:cNvSpPr>
            <a:spLocks noGrp="1"/>
          </p:cNvSpPr>
          <p:nvPr>
            <p:ph type="ftr" sz="quarter" idx="11"/>
          </p:nvPr>
        </p:nvSpPr>
        <p:spPr/>
        <p:txBody>
          <a:bodyPr/>
          <a:lstStyle>
            <a:extLst/>
          </a:lstStyle>
          <a:p>
            <a:endParaRPr lang="en-NZ"/>
          </a:p>
        </p:txBody>
      </p:sp>
      <p:sp>
        <p:nvSpPr>
          <p:cNvPr id="4" name="Slide Number Placeholder 3"/>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B3D8AF3-32CA-43B2-B990-A39CED0A294C}" type="datetimeFigureOut">
              <a:rPr lang="en-US" smtClean="0"/>
              <a:t>10/27/2008</a:t>
            </a:fld>
            <a:endParaRPr lang="en-NZ"/>
          </a:p>
        </p:txBody>
      </p:sp>
      <p:sp>
        <p:nvSpPr>
          <p:cNvPr id="6" name="Footer Placeholder 5"/>
          <p:cNvSpPr>
            <a:spLocks noGrp="1"/>
          </p:cNvSpPr>
          <p:nvPr>
            <p:ph type="ftr" sz="quarter" idx="11"/>
          </p:nvPr>
        </p:nvSpPr>
        <p:spPr/>
        <p:txBody>
          <a:bodyPr/>
          <a:lstStyle>
            <a:extLst/>
          </a:lstStyle>
          <a:p>
            <a:endParaRPr lang="en-NZ"/>
          </a:p>
        </p:txBody>
      </p:sp>
      <p:sp>
        <p:nvSpPr>
          <p:cNvPr id="7" name="Slide Number Placeholder 6"/>
          <p:cNvSpPr>
            <a:spLocks noGrp="1"/>
          </p:cNvSpPr>
          <p:nvPr>
            <p:ph type="sldNum" sz="quarter" idx="12"/>
          </p:nvPr>
        </p:nvSpPr>
        <p:spPr/>
        <p:txBody>
          <a:bodyPr/>
          <a:lstStyle>
            <a:extLst/>
          </a:lstStyle>
          <a:p>
            <a:fld id="{19EB8941-7ABD-41E1-B6A0-C47AAAB0A0F1}"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4B3D8AF3-32CA-43B2-B990-A39CED0A294C}" type="datetimeFigureOut">
              <a:rPr lang="en-US" smtClean="0"/>
              <a:t>10/27/2008</a:t>
            </a:fld>
            <a:endParaRPr lang="en-NZ"/>
          </a:p>
        </p:txBody>
      </p:sp>
      <p:sp>
        <p:nvSpPr>
          <p:cNvPr id="6" name="Footer Placeholder 5"/>
          <p:cNvSpPr>
            <a:spLocks noGrp="1"/>
          </p:cNvSpPr>
          <p:nvPr>
            <p:ph type="ftr" sz="quarter" idx="11"/>
          </p:nvPr>
        </p:nvSpPr>
        <p:spPr>
          <a:xfrm>
            <a:off x="914400" y="55499"/>
            <a:ext cx="5562600" cy="365125"/>
          </a:xfrm>
        </p:spPr>
        <p:txBody>
          <a:bodyPr/>
          <a:lstStyle>
            <a:extLst/>
          </a:lstStyle>
          <a:p>
            <a:endParaRPr lang="en-NZ"/>
          </a:p>
        </p:txBody>
      </p:sp>
      <p:sp>
        <p:nvSpPr>
          <p:cNvPr id="7" name="Slide Number Placeholder 6"/>
          <p:cNvSpPr>
            <a:spLocks noGrp="1"/>
          </p:cNvSpPr>
          <p:nvPr>
            <p:ph type="sldNum" sz="quarter" idx="12"/>
          </p:nvPr>
        </p:nvSpPr>
        <p:spPr>
          <a:xfrm>
            <a:off x="8610600" y="55499"/>
            <a:ext cx="457200" cy="365125"/>
          </a:xfrm>
        </p:spPr>
        <p:txBody>
          <a:bodyPr/>
          <a:lstStyle>
            <a:extLst/>
          </a:lstStyle>
          <a:p>
            <a:fld id="{19EB8941-7ABD-41E1-B6A0-C47AAAB0A0F1}"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4B3D8AF3-32CA-43B2-B990-A39CED0A294C}" type="datetimeFigureOut">
              <a:rPr lang="en-US" smtClean="0"/>
              <a:t>10/27/2008</a:t>
            </a:fld>
            <a:endParaRPr lang="en-NZ"/>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NZ"/>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19EB8941-7ABD-41E1-B6A0-C47AAAB0A0F1}" type="slidenum">
              <a:rPr lang="en-NZ" smtClean="0"/>
              <a:t>‹#›</a:t>
            </a:fld>
            <a:endParaRPr lang="en-NZ"/>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14348" y="928670"/>
            <a:ext cx="7772400" cy="1975104"/>
          </a:xfrm>
        </p:spPr>
        <p:txBody>
          <a:bodyPr>
            <a:normAutofit/>
          </a:bodyPr>
          <a:lstStyle/>
          <a:p>
            <a:pPr algn="ctr"/>
            <a:r>
              <a:rPr lang="en-NZ" sz="4800" b="1" dirty="0" smtClean="0">
                <a:latin typeface="Algerian" pitchFamily="82" charset="0"/>
              </a:rPr>
              <a:t>An Inspector Calls</a:t>
            </a:r>
            <a:r>
              <a:rPr lang="en-NZ" dirty="0" smtClean="0"/>
              <a:t/>
            </a:r>
            <a:br>
              <a:rPr lang="en-NZ" dirty="0" smtClean="0"/>
            </a:br>
            <a:r>
              <a:rPr lang="en-NZ" b="1" dirty="0" smtClean="0"/>
              <a:t>J.B. Priestley</a:t>
            </a:r>
            <a:endParaRPr lang="en-NZ" b="1" dirty="0"/>
          </a:p>
        </p:txBody>
      </p:sp>
      <p:sp>
        <p:nvSpPr>
          <p:cNvPr id="3" name="Subtitle 2"/>
          <p:cNvSpPr>
            <a:spLocks noGrp="1"/>
          </p:cNvSpPr>
          <p:nvPr>
            <p:ph type="subTitle" idx="1"/>
          </p:nvPr>
        </p:nvSpPr>
        <p:spPr>
          <a:xfrm>
            <a:off x="914400" y="2834640"/>
            <a:ext cx="7772400" cy="2880376"/>
          </a:xfrm>
        </p:spPr>
        <p:txBody>
          <a:bodyPr>
            <a:normAutofit/>
          </a:bodyPr>
          <a:lstStyle/>
          <a:p>
            <a:r>
              <a:rPr lang="en-NZ" sz="3600" b="1" dirty="0" smtClean="0">
                <a:solidFill>
                  <a:schemeClr val="tx1"/>
                </a:solidFill>
              </a:rPr>
              <a:t>Contents</a:t>
            </a:r>
          </a:p>
          <a:p>
            <a:r>
              <a:rPr lang="en-NZ" sz="3600" dirty="0" smtClean="0"/>
              <a:t>1.The beginning</a:t>
            </a:r>
          </a:p>
          <a:p>
            <a:r>
              <a:rPr lang="en-NZ" sz="3600" dirty="0" smtClean="0">
                <a:solidFill>
                  <a:schemeClr val="tx1"/>
                </a:solidFill>
              </a:rPr>
              <a:t>2. A key scene</a:t>
            </a:r>
          </a:p>
          <a:p>
            <a:r>
              <a:rPr lang="en-NZ" sz="3600" dirty="0" smtClean="0"/>
              <a:t>3.The end</a:t>
            </a:r>
            <a:endParaRPr lang="en-NZ" sz="3600" dirty="0">
              <a:solidFill>
                <a:schemeClr val="tx1"/>
              </a:solidFill>
            </a:endParaRPr>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End p62-72</a:t>
            </a:r>
            <a:br>
              <a:rPr lang="en-NZ" dirty="0" smtClean="0"/>
            </a:br>
            <a:endParaRPr lang="en-NZ" dirty="0"/>
          </a:p>
        </p:txBody>
      </p:sp>
      <p:sp>
        <p:nvSpPr>
          <p:cNvPr id="3" name="Content Placeholder 2"/>
          <p:cNvSpPr>
            <a:spLocks noGrp="1"/>
          </p:cNvSpPr>
          <p:nvPr>
            <p:ph idx="1"/>
          </p:nvPr>
        </p:nvSpPr>
        <p:spPr/>
        <p:txBody>
          <a:bodyPr>
            <a:normAutofit fontScale="92500"/>
          </a:bodyPr>
          <a:lstStyle/>
          <a:p>
            <a:r>
              <a:rPr lang="en-NZ" dirty="0" smtClean="0"/>
              <a:t>The </a:t>
            </a:r>
            <a:r>
              <a:rPr lang="en-NZ" dirty="0" err="1" smtClean="0"/>
              <a:t>Birlings</a:t>
            </a:r>
            <a:r>
              <a:rPr lang="en-NZ" dirty="0" smtClean="0"/>
              <a:t> and Gerald doubt whether the Inspector was a “real” police officer and this affects how some of them feel about their responsibility in the girl’s death</a:t>
            </a:r>
          </a:p>
          <a:p>
            <a:r>
              <a:rPr lang="en-NZ" dirty="0" smtClean="0"/>
              <a:t>Mr and Mrs B and Gerald feel that if he wasn’t real, they have escaped a public scandal and this is the most important thing to them.</a:t>
            </a:r>
          </a:p>
          <a:p>
            <a:r>
              <a:rPr lang="en-NZ" dirty="0" smtClean="0"/>
              <a:t>Sheila and Eric still believe they must take responsibility for their actions because a girl has died and that is the most important thing.</a:t>
            </a:r>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Gerald </a:t>
            </a:r>
            <a:endParaRPr lang="en-NZ" dirty="0"/>
          </a:p>
        </p:txBody>
      </p:sp>
      <p:sp>
        <p:nvSpPr>
          <p:cNvPr id="3" name="Content Placeholder 2"/>
          <p:cNvSpPr>
            <a:spLocks noGrp="1"/>
          </p:cNvSpPr>
          <p:nvPr>
            <p:ph idx="1"/>
          </p:nvPr>
        </p:nvSpPr>
        <p:spPr/>
        <p:txBody>
          <a:bodyPr/>
          <a:lstStyle/>
          <a:p>
            <a:r>
              <a:rPr lang="en-NZ" dirty="0" smtClean="0"/>
              <a:t>First announces the Inspector is not real as told by a policeman he knows down the street.</a:t>
            </a:r>
          </a:p>
          <a:p>
            <a:r>
              <a:rPr lang="en-NZ" dirty="0" smtClean="0"/>
              <a:t>Suggests the photographs the Inspector showed each of them were of different girls.</a:t>
            </a:r>
          </a:p>
          <a:p>
            <a:r>
              <a:rPr lang="en-NZ" dirty="0" smtClean="0"/>
              <a:t>Rings the Infirmary to see if a girl has committed suicide by drinking disinfectant and  “they haven’t had a suicide for months.”</a:t>
            </a:r>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Another twist…</a:t>
            </a:r>
            <a:endParaRPr lang="en-NZ" dirty="0"/>
          </a:p>
        </p:txBody>
      </p:sp>
      <p:sp>
        <p:nvSpPr>
          <p:cNvPr id="3" name="Content Placeholder 2"/>
          <p:cNvSpPr>
            <a:spLocks noGrp="1"/>
          </p:cNvSpPr>
          <p:nvPr>
            <p:ph idx="1"/>
          </p:nvPr>
        </p:nvSpPr>
        <p:spPr/>
        <p:txBody>
          <a:bodyPr/>
          <a:lstStyle/>
          <a:p>
            <a:r>
              <a:rPr lang="en-NZ" dirty="0" smtClean="0"/>
              <a:t>The older generation are completely relieved.</a:t>
            </a:r>
          </a:p>
          <a:p>
            <a:r>
              <a:rPr lang="en-NZ" dirty="0" smtClean="0"/>
              <a:t>Sheila and Eric ashamed for the others who “began to learn something” (Sheila). Sheila also mentions the “fire and blood and anguish” the Inspector talked about.</a:t>
            </a:r>
          </a:p>
          <a:p>
            <a:r>
              <a:rPr lang="en-NZ" dirty="0" smtClean="0"/>
              <a:t>THE TELEPHONE RINGS AND “A GIRL HAS JUST DIED…A POLICE INSPECTOR IS ON HIS WAY HERE – TO ASK – SOME QUESTIONS-”</a:t>
            </a:r>
          </a:p>
          <a:p>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b="1" dirty="0" smtClean="0"/>
              <a:t>The Beginning: </a:t>
            </a:r>
            <a:r>
              <a:rPr lang="en-NZ" b="1" dirty="0" smtClean="0"/>
              <a:t>p1-10</a:t>
            </a:r>
            <a:br>
              <a:rPr lang="en-NZ" b="1" dirty="0" smtClean="0"/>
            </a:br>
            <a:r>
              <a:rPr lang="en-NZ" b="1" dirty="0" smtClean="0"/>
              <a:t/>
            </a:r>
            <a:br>
              <a:rPr lang="en-NZ" b="1" dirty="0" smtClean="0"/>
            </a:br>
            <a:r>
              <a:rPr lang="en-NZ" sz="3100" b="1" dirty="0" smtClean="0"/>
              <a:t>The mood is very different before the Inspector arrives:</a:t>
            </a:r>
            <a:br>
              <a:rPr lang="en-NZ" sz="3100" b="1" dirty="0" smtClean="0"/>
            </a:br>
            <a:r>
              <a:rPr lang="en-NZ" b="1" dirty="0" smtClean="0"/>
              <a:t/>
            </a:r>
            <a:br>
              <a:rPr lang="en-NZ" b="1" dirty="0" smtClean="0"/>
            </a:br>
            <a:endParaRPr lang="en-NZ" dirty="0"/>
          </a:p>
        </p:txBody>
      </p:sp>
      <p:sp>
        <p:nvSpPr>
          <p:cNvPr id="3" name="Content Placeholder 2"/>
          <p:cNvSpPr>
            <a:spLocks noGrp="1"/>
          </p:cNvSpPr>
          <p:nvPr>
            <p:ph idx="1"/>
          </p:nvPr>
        </p:nvSpPr>
        <p:spPr/>
        <p:txBody>
          <a:bodyPr>
            <a:normAutofit/>
          </a:bodyPr>
          <a:lstStyle/>
          <a:p>
            <a:endParaRPr lang="en-NZ" dirty="0" smtClean="0"/>
          </a:p>
          <a:p>
            <a:endParaRPr lang="en-NZ" dirty="0" smtClean="0"/>
          </a:p>
          <a:p>
            <a:r>
              <a:rPr lang="en-NZ" dirty="0" smtClean="0"/>
              <a:t>All the characters are comfortable and “pleased with themselves.”</a:t>
            </a:r>
          </a:p>
          <a:p>
            <a:r>
              <a:rPr lang="en-NZ" dirty="0" smtClean="0"/>
              <a:t>The Inspector enters just as </a:t>
            </a:r>
            <a:r>
              <a:rPr lang="en-NZ" dirty="0" err="1" smtClean="0"/>
              <a:t>Birling</a:t>
            </a:r>
            <a:r>
              <a:rPr lang="en-NZ" dirty="0" smtClean="0"/>
              <a:t> is launching into another lengthy speech about a man having to look after himself and “his own” rather than thinking about others. Very timely…..</a:t>
            </a:r>
          </a:p>
          <a:p>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Sets the scene</a:t>
            </a:r>
            <a:endParaRPr lang="en-NZ" dirty="0"/>
          </a:p>
        </p:txBody>
      </p:sp>
      <p:sp>
        <p:nvSpPr>
          <p:cNvPr id="3" name="Content Placeholder 2"/>
          <p:cNvSpPr>
            <a:spLocks noGrp="1"/>
          </p:cNvSpPr>
          <p:nvPr>
            <p:ph idx="1"/>
          </p:nvPr>
        </p:nvSpPr>
        <p:spPr/>
        <p:txBody>
          <a:bodyPr/>
          <a:lstStyle/>
          <a:p>
            <a:r>
              <a:rPr lang="en-NZ" dirty="0" smtClean="0"/>
              <a:t>See notes on setting</a:t>
            </a:r>
          </a:p>
          <a:p>
            <a:r>
              <a:rPr lang="en-NZ" dirty="0" smtClean="0"/>
              <a:t>“…substantial and heavily comfortable; but not cosy and homelike.”</a:t>
            </a:r>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dirty="0" smtClean="0"/>
              <a:t>Introduces the main characters</a:t>
            </a:r>
            <a:endParaRPr lang="en-NZ" dirty="0"/>
          </a:p>
        </p:txBody>
      </p:sp>
      <p:sp>
        <p:nvSpPr>
          <p:cNvPr id="3" name="Content Placeholder 2"/>
          <p:cNvSpPr>
            <a:spLocks noGrp="1"/>
          </p:cNvSpPr>
          <p:nvPr>
            <p:ph idx="1"/>
          </p:nvPr>
        </p:nvSpPr>
        <p:spPr/>
        <p:txBody>
          <a:bodyPr>
            <a:normAutofit/>
          </a:bodyPr>
          <a:lstStyle/>
          <a:p>
            <a:r>
              <a:rPr lang="en-NZ" dirty="0" smtClean="0"/>
              <a:t>Arthur </a:t>
            </a:r>
            <a:r>
              <a:rPr lang="en-NZ" dirty="0" err="1" smtClean="0"/>
              <a:t>Birling</a:t>
            </a:r>
            <a:r>
              <a:rPr lang="en-NZ" dirty="0" smtClean="0"/>
              <a:t>: “heavy-looking;” self-important; in his 50s</a:t>
            </a:r>
          </a:p>
          <a:p>
            <a:r>
              <a:rPr lang="en-NZ" dirty="0" smtClean="0"/>
              <a:t>Sybil </a:t>
            </a:r>
            <a:r>
              <a:rPr lang="en-NZ" dirty="0" err="1" smtClean="0"/>
              <a:t>Birling</a:t>
            </a:r>
            <a:r>
              <a:rPr lang="en-NZ" dirty="0" smtClean="0"/>
              <a:t>: about 50; “a rather cold woman;” “her husband’s social superior”</a:t>
            </a:r>
          </a:p>
          <a:p>
            <a:r>
              <a:rPr lang="en-NZ" dirty="0" smtClean="0"/>
              <a:t>Sheila: pretty; early 20s; “very pleased with life and rather excited”</a:t>
            </a:r>
          </a:p>
          <a:p>
            <a:r>
              <a:rPr lang="en-NZ" dirty="0" smtClean="0"/>
              <a:t>Gerald: attractive, about 30; “easy well-bred young man-about-town”</a:t>
            </a:r>
          </a:p>
          <a:p>
            <a:r>
              <a:rPr lang="en-NZ" dirty="0" smtClean="0"/>
              <a:t>Eric: early 20s; “half shy, half assertive” </a:t>
            </a:r>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NZ" dirty="0" smtClean="0"/>
              <a:t>Shows the importance of social status to Mr and Mrs B.</a:t>
            </a:r>
            <a:endParaRPr lang="en-NZ" dirty="0"/>
          </a:p>
        </p:txBody>
      </p:sp>
      <p:sp>
        <p:nvSpPr>
          <p:cNvPr id="3" name="Content Placeholder 2"/>
          <p:cNvSpPr>
            <a:spLocks noGrp="1"/>
          </p:cNvSpPr>
          <p:nvPr>
            <p:ph idx="1"/>
          </p:nvPr>
        </p:nvSpPr>
        <p:spPr/>
        <p:txBody>
          <a:bodyPr/>
          <a:lstStyle/>
          <a:p>
            <a:r>
              <a:rPr lang="en-NZ" dirty="0" smtClean="0"/>
              <a:t>Mrs B disapproves of Mr B asking her to compliment the cook on dinner. “You’re not supposed to say such things”</a:t>
            </a:r>
          </a:p>
          <a:p>
            <a:r>
              <a:rPr lang="en-NZ" dirty="0" smtClean="0"/>
              <a:t>Mr B: “I was Lord Mayor here two years ago when Royalty visited us.” This helped with his chance of a knighthood.</a:t>
            </a:r>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dirty="0" smtClean="0"/>
              <a:t>Shows Mr B’s capitalist views</a:t>
            </a:r>
            <a:endParaRPr lang="en-NZ" dirty="0"/>
          </a:p>
        </p:txBody>
      </p:sp>
      <p:sp>
        <p:nvSpPr>
          <p:cNvPr id="3" name="Content Placeholder 2"/>
          <p:cNvSpPr>
            <a:spLocks noGrp="1"/>
          </p:cNvSpPr>
          <p:nvPr>
            <p:ph idx="1"/>
          </p:nvPr>
        </p:nvSpPr>
        <p:spPr/>
        <p:txBody>
          <a:bodyPr>
            <a:normAutofit/>
          </a:bodyPr>
          <a:lstStyle/>
          <a:p>
            <a:r>
              <a:rPr lang="en-NZ" dirty="0" smtClean="0"/>
              <a:t>“I’m talking as a hard-headed practical man of business.”</a:t>
            </a:r>
          </a:p>
          <a:p>
            <a:r>
              <a:rPr lang="en-NZ" dirty="0" smtClean="0"/>
              <a:t>“We’re in for a time of steadily increasing prosperity.”</a:t>
            </a:r>
          </a:p>
          <a:p>
            <a:r>
              <a:rPr lang="en-NZ" dirty="0" smtClean="0"/>
              <a:t>“I say there isn’t a chance of war. The world’s developing so fast that it’ll make war impossible.” He speaks of developments such as the unsinkable Titanic. Shows us he does not know as much as he thinks he does. </a:t>
            </a:r>
          </a:p>
          <a:p>
            <a:pPr>
              <a:buNone/>
            </a:pPr>
            <a:endParaRPr lang="en-NZ" dirty="0" smtClean="0"/>
          </a:p>
          <a:p>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NZ" sz="3600" b="1" dirty="0" smtClean="0">
                <a:latin typeface="+mn-lt"/>
              </a:rPr>
              <a:t>Key Scene: The Inspector’s Exit</a:t>
            </a:r>
            <a:br>
              <a:rPr lang="en-NZ" sz="3600" b="1" dirty="0" smtClean="0">
                <a:latin typeface="+mn-lt"/>
              </a:rPr>
            </a:br>
            <a:r>
              <a:rPr lang="en-NZ" sz="3600" b="1" dirty="0" smtClean="0">
                <a:latin typeface="+mn-lt"/>
              </a:rPr>
              <a:t>p50-56</a:t>
            </a:r>
            <a:endParaRPr lang="en-NZ" sz="3600" b="1" dirty="0">
              <a:latin typeface="+mn-lt"/>
            </a:endParaRPr>
          </a:p>
        </p:txBody>
      </p:sp>
      <p:sp>
        <p:nvSpPr>
          <p:cNvPr id="3" name="Content Placeholder 2"/>
          <p:cNvSpPr>
            <a:spLocks noGrp="1"/>
          </p:cNvSpPr>
          <p:nvPr>
            <p:ph idx="1"/>
          </p:nvPr>
        </p:nvSpPr>
        <p:spPr/>
        <p:txBody>
          <a:bodyPr/>
          <a:lstStyle/>
          <a:p>
            <a:r>
              <a:rPr lang="en-NZ" dirty="0" smtClean="0"/>
              <a:t>Beginning of Act 3: Eric is standing just inside the door after entering the room at the very end of Act 2. </a:t>
            </a:r>
          </a:p>
          <a:p>
            <a:r>
              <a:rPr lang="en-NZ" dirty="0" smtClean="0"/>
              <a:t>The others are staring at him after finding out he got Eva pregnant . He realises they have worked it out. </a:t>
            </a:r>
          </a:p>
          <a:p>
            <a:r>
              <a:rPr lang="en-NZ" dirty="0" smtClean="0"/>
              <a:t>It is revealed soon after that Eric’s relationship with Eva was shameful and that he has been stealing from his father</a:t>
            </a:r>
          </a:p>
          <a:p>
            <a:pPr>
              <a:buNone/>
            </a:pPr>
            <a:endParaRPr lang="en-NZ" dirty="0"/>
          </a:p>
        </p:txBody>
      </p:sp>
    </p:spTree>
  </p:cSld>
  <p:clrMapOvr>
    <a:masterClrMapping/>
  </p:clrMapOvr>
  <p:transition>
    <p:dissolve/>
    <p:sndAc>
      <p:stSnd>
        <p:snd r:embed="rId3" name="cashreg.wav" builtIn="1"/>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Conflict between Eric and Mrs B</a:t>
            </a:r>
            <a:endParaRPr lang="en-NZ" dirty="0"/>
          </a:p>
        </p:txBody>
      </p:sp>
      <p:sp>
        <p:nvSpPr>
          <p:cNvPr id="3" name="Content Placeholder 2"/>
          <p:cNvSpPr>
            <a:spLocks noGrp="1"/>
          </p:cNvSpPr>
          <p:nvPr>
            <p:ph idx="1"/>
          </p:nvPr>
        </p:nvSpPr>
        <p:spPr/>
        <p:txBody>
          <a:bodyPr/>
          <a:lstStyle/>
          <a:p>
            <a:r>
              <a:rPr lang="en-NZ" i="1" dirty="0" smtClean="0"/>
              <a:t>(bitterly) </a:t>
            </a:r>
            <a:r>
              <a:rPr lang="en-NZ" dirty="0" smtClean="0"/>
              <a:t>“You haven’t made it any easier for me, have you, Mother?”</a:t>
            </a:r>
          </a:p>
          <a:p>
            <a:r>
              <a:rPr lang="en-NZ" dirty="0" smtClean="0"/>
              <a:t>Mrs B is “blind” to Eric’s drinking.</a:t>
            </a:r>
          </a:p>
          <a:p>
            <a:r>
              <a:rPr lang="en-NZ" dirty="0" smtClean="0"/>
              <a:t>Mrs B is assisted out of the room by Sheila when she hears of Eric’s first night with Eva.</a:t>
            </a:r>
          </a:p>
          <a:p>
            <a:r>
              <a:rPr lang="en-NZ" dirty="0" smtClean="0"/>
              <a:t>She re-enters when we find out Eric is a thief.</a:t>
            </a:r>
          </a:p>
          <a:p>
            <a:r>
              <a:rPr lang="en-NZ" dirty="0" smtClean="0"/>
              <a:t>Eric finds out Mrs B denied Eva charity and almost physically attacks her: “Then - you killed her.”</a:t>
            </a:r>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smtClean="0"/>
          </a:p>
          <a:p>
            <a:endParaRPr lang="en-NZ" dirty="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Collective </a:t>
            </a:r>
            <a:r>
              <a:rPr lang="en-NZ" dirty="0" err="1" smtClean="0"/>
              <a:t>responsibilty</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Inspector (views of Priestley himself): “But just remember this. One Eva Smith has gone – but there are millions and millions and millions of Eva Smiths and John Smiths still left with us…all intertwined with our lives…We don’t live alone. We are members of one body. We are responsible for each other.”</a:t>
            </a:r>
          </a:p>
          <a:p>
            <a:r>
              <a:rPr lang="en-NZ" dirty="0" smtClean="0"/>
              <a:t>With a final comment that “if men will not learn that lesson, then they will be taught it in fire and blood and anguish. Good night.”  He is speaking of the two upcoming world wars.</a:t>
            </a:r>
          </a:p>
          <a:p>
            <a:endParaRPr lang="en-NZ" dirty="0" smtClean="0"/>
          </a:p>
        </p:txBody>
      </p:sp>
    </p:spTree>
  </p:cSld>
  <p:clrMapOvr>
    <a:masterClrMapping/>
  </p:clrMapOvr>
  <p:transition>
    <p:dissolve/>
    <p:sndAc>
      <p:stSnd>
        <p:snd r:embed="rId2" name="cashreg.wav" builtIn="1"/>
      </p:stSnd>
    </p:sndAc>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186</TotalTime>
  <Words>762</Words>
  <Application>Microsoft Office PowerPoint</Application>
  <PresentationFormat>On-screen Show (4:3)</PresentationFormat>
  <Paragraphs>59</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Metro</vt:lpstr>
      <vt:lpstr>An Inspector Calls J.B. Priestley</vt:lpstr>
      <vt:lpstr>The Beginning: p1-10  The mood is very different before the Inspector arrives:  </vt:lpstr>
      <vt:lpstr>Sets the scene</vt:lpstr>
      <vt:lpstr>Introduces the main characters</vt:lpstr>
      <vt:lpstr>Shows the importance of social status to Mr and Mrs B.</vt:lpstr>
      <vt:lpstr>Shows Mr B’s capitalist views</vt:lpstr>
      <vt:lpstr>Key Scene: The Inspector’s Exit p50-56</vt:lpstr>
      <vt:lpstr>Conflict between Eric and Mrs B</vt:lpstr>
      <vt:lpstr>Collective responsibilty</vt:lpstr>
      <vt:lpstr>The End p62-72 </vt:lpstr>
      <vt:lpstr>Gerald </vt:lpstr>
      <vt:lpstr>Another twist…</vt:lpstr>
    </vt:vector>
  </TitlesOfParts>
  <Company>Ministry of Education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Inspector Calls</dc:title>
  <dc:creator>emily</dc:creator>
  <cp:lastModifiedBy>emily</cp:lastModifiedBy>
  <cp:revision>26</cp:revision>
  <dcterms:created xsi:type="dcterms:W3CDTF">2008-10-27T00:39:34Z</dcterms:created>
  <dcterms:modified xsi:type="dcterms:W3CDTF">2008-10-27T03:45:45Z</dcterms:modified>
</cp:coreProperties>
</file>